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oto Sans TC" panose="020B0604020202020204" charset="-128"/>
      <p:regular r:id="rId13"/>
    </p:embeddedFont>
    <p:embeddedFont>
      <p:font typeface="Sora Medium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7" d="100"/>
          <a:sy n="137" d="100"/>
        </p:scale>
        <p:origin x="126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722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microsoft.com/office/2007/relationships/hdphoto" Target="../media/hdphoto4.wdp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93852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Каталог товаров РЖД: интеллектуальная платформа от команды MMC.co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806744" y="4803696"/>
            <a:ext cx="93852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Представляем вам новое веб-приложение - каталог товаров РЖД, разработанное командой MMC.co. Инновационный инструмент для категоризации, построенный на базе передовых технологий искусственного интеллекта.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8533209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Заключение и основные выводы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6" y="1672947"/>
            <a:ext cx="1626394" cy="122396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73116" y="2224087"/>
            <a:ext cx="112395" cy="424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054918" y="2118955"/>
            <a:ext cx="201632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Эффективность</a:t>
            </a:r>
            <a:endParaRPr lang="en-US" sz="2050" dirty="0"/>
          </a:p>
        </p:txBody>
      </p:sp>
      <p:sp>
        <p:nvSpPr>
          <p:cNvPr id="6" name="Shape 3"/>
          <p:cNvSpPr/>
          <p:nvPr/>
        </p:nvSpPr>
        <p:spPr>
          <a:xfrm>
            <a:off x="4895612" y="2913936"/>
            <a:ext cx="8938141" cy="11430"/>
          </a:xfrm>
          <a:prstGeom prst="roundRect">
            <a:avLst>
              <a:gd name="adj" fmla="val 2788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00" y="2950012"/>
            <a:ext cx="3252907" cy="12239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46446" y="3349466"/>
            <a:ext cx="165497" cy="424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868114" y="3162419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Удобство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5868114" y="3621762"/>
            <a:ext cx="5523905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Интуитивно понятный интерфейс, упрощает работу.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5708809" y="4191000"/>
            <a:ext cx="8124944" cy="11430"/>
          </a:xfrm>
          <a:prstGeom prst="roundRect">
            <a:avLst>
              <a:gd name="adj" fmla="val 2788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603" y="4227076"/>
            <a:ext cx="4879419" cy="122396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46922" y="4626531"/>
            <a:ext cx="164663" cy="424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6681430" y="4439483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Автоматизация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6681430" y="4898827"/>
            <a:ext cx="3992285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Снижает затраты времени и ресурсов.</a:t>
            </a:r>
            <a:endParaRPr lang="en-US" sz="1650" dirty="0"/>
          </a:p>
        </p:txBody>
      </p:sp>
      <p:sp>
        <p:nvSpPr>
          <p:cNvPr id="16" name="Shape 11"/>
          <p:cNvSpPr/>
          <p:nvPr/>
        </p:nvSpPr>
        <p:spPr>
          <a:xfrm>
            <a:off x="6522125" y="5468064"/>
            <a:ext cx="7311628" cy="11430"/>
          </a:xfrm>
          <a:prstGeom prst="roundRect">
            <a:avLst>
              <a:gd name="adj" fmla="val 2788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87" y="5504140"/>
            <a:ext cx="6505932" cy="122396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942636" y="5903595"/>
            <a:ext cx="173117" cy="424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050" dirty="0"/>
          </a:p>
        </p:txBody>
      </p:sp>
      <p:sp>
        <p:nvSpPr>
          <p:cNvPr id="19" name="Text 13"/>
          <p:cNvSpPr/>
          <p:nvPr/>
        </p:nvSpPr>
        <p:spPr>
          <a:xfrm>
            <a:off x="7494627" y="5716548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Инновации</a:t>
            </a:r>
            <a:endParaRPr lang="en-US" sz="2050" dirty="0"/>
          </a:p>
        </p:txBody>
      </p:sp>
      <p:sp>
        <p:nvSpPr>
          <p:cNvPr id="20" name="Text 14"/>
          <p:cNvSpPr/>
          <p:nvPr/>
        </p:nvSpPr>
        <p:spPr>
          <a:xfrm>
            <a:off x="7494627" y="6175891"/>
            <a:ext cx="4074438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Использует передовые технологии ИИ.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743545" y="6967061"/>
            <a:ext cx="131433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Веб-приложение предлагает комплексное решение  для категоризации товаров. Оно сочетает в себе удобство, автоматизацию и использование передовых технологий, что обеспечивает эффективность и инновационность.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0784" y="617696"/>
            <a:ext cx="7575233" cy="210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Почему необходимо выбрать именно наше веб-приложение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0784" y="3306842"/>
            <a:ext cx="392192" cy="392192"/>
          </a:xfrm>
          <a:prstGeom prst="roundRect">
            <a:avLst>
              <a:gd name="adj" fmla="val 857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887051" y="3306842"/>
            <a:ext cx="3059311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Автоматизация категоризации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87051" y="4141589"/>
            <a:ext cx="3059311" cy="1792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Экономия времени и ресурсов за счет автоматического распределения товаров по категориям.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0438" y="3306842"/>
            <a:ext cx="392192" cy="392192"/>
          </a:xfrm>
          <a:prstGeom prst="roundRect">
            <a:avLst>
              <a:gd name="adj" fmla="val 857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10786705" y="3306842"/>
            <a:ext cx="3059311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Интуитивно понятный интерфейс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86705" y="4141589"/>
            <a:ext cx="3059311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Простой и удобный в использовании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для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администраторов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0784" y="6410206"/>
            <a:ext cx="392192" cy="392192"/>
          </a:xfrm>
          <a:prstGeom prst="roundRect">
            <a:avLst>
              <a:gd name="adj" fmla="val 857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6887051" y="6410206"/>
            <a:ext cx="6408539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Интеграция с API DaData и ChatGPT 3,5 turbo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887051" y="6894790"/>
            <a:ext cx="6958965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Обеспечивает высокую точность категоризации и актуальность данных.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5442" y="531495"/>
            <a:ext cx="7793117" cy="1206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ru-RU" sz="37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Проблематика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442" y="2027277"/>
            <a:ext cx="482441" cy="4824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5442" y="2702719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Обзор товаров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5442" y="3119914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chemeClr val="bg1"/>
                </a:solidFill>
              </a:rPr>
              <a:t>Существующие решения не всегда предоставляют удобный интерфейс для обзора категорий.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42" y="4007644"/>
            <a:ext cx="482441" cy="4824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442" y="4683085"/>
            <a:ext cx="263032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Управление товарами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5442" y="5100280"/>
            <a:ext cx="7793117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Добавление, редактирование и удаление товаров, изменение </a:t>
            </a:r>
            <a:r>
              <a:rPr lang="en-US" sz="15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категорий</a:t>
            </a: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ru-RU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 нас доступно в полуавтоматическом режиме, это – фишка и новшество на рынке.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42" y="6296739"/>
            <a:ext cx="482441" cy="4824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5442" y="6972181"/>
            <a:ext cx="2412444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Категоризация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5442" y="7389376"/>
            <a:ext cx="7793117" cy="3087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Умные категории строятся на </a:t>
            </a:r>
            <a:r>
              <a:rPr lang="ru-RU" sz="15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окпд</a:t>
            </a:r>
            <a:r>
              <a:rPr lang="ru-RU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-2 и открытых данных, </a:t>
            </a:r>
          </a:p>
          <a:p>
            <a:pPr marL="0" indent="0" algn="l">
              <a:lnSpc>
                <a:spcPts val="2400"/>
              </a:lnSpc>
              <a:buNone/>
            </a:pPr>
            <a:r>
              <a:rPr lang="ru-RU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если в </a:t>
            </a:r>
            <a:r>
              <a:rPr lang="ru-RU" sz="15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окпд</a:t>
            </a:r>
            <a:r>
              <a:rPr lang="ru-RU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- 2 нет нужной категории.</a:t>
            </a:r>
            <a:endParaRPr lang="en-US" sz="1500"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26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3456623"/>
            <a:ext cx="13044249" cy="1416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Использование API DaData и ChatGPT </a:t>
            </a:r>
            <a:endParaRPr lang="ru-RU" sz="4450" dirty="0">
              <a:solidFill>
                <a:srgbClr val="97B8FF"/>
              </a:solidFill>
              <a:latin typeface="Sora Medium" pitchFamily="34" charset="0"/>
              <a:ea typeface="Sora Medium" pitchFamily="34" charset="-122"/>
              <a:cs typeface="So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для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категоризации товаров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075" y="5212675"/>
            <a:ext cx="4197072" cy="2392799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1019651" y="5439251"/>
            <a:ext cx="3419237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Точность категоризации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9651" y="5929193"/>
            <a:ext cx="3743920" cy="1449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DaData обеспечивает точную классификацию товаров, используя богатую базу данных окпд-2.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723" y="5212675"/>
            <a:ext cx="4197072" cy="2392799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Text 5"/>
          <p:cNvSpPr/>
          <p:nvPr/>
        </p:nvSpPr>
        <p:spPr>
          <a:xfrm>
            <a:off x="5443299" y="5439251"/>
            <a:ext cx="3743920" cy="707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Улучшенная классификация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299" y="6283166"/>
            <a:ext cx="3743920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ChatGPT 3,5 turbo повышает точность категоризации за счет машинного обучения.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372" y="5212675"/>
            <a:ext cx="4197072" cy="2392799"/>
          </a:xfrm>
          <a:prstGeom prst="roundRect">
            <a:avLst>
              <a:gd name="adj" fmla="val 142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Text 8"/>
          <p:cNvSpPr/>
          <p:nvPr/>
        </p:nvSpPr>
        <p:spPr>
          <a:xfrm>
            <a:off x="9866948" y="5439251"/>
            <a:ext cx="3478411" cy="353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Автоматизация процесса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29193"/>
            <a:ext cx="3743920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Автоматизация категоризации товаров экономит время и ресурсы.</a:t>
            </a:r>
            <a:endParaRPr lang="en-US" sz="1750" dirty="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582" y="609719"/>
            <a:ext cx="13325237" cy="1165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Обзор архитектуры веб-приложения (ASP.Net Framework)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652583" y="2148245"/>
            <a:ext cx="1287900" cy="1076206"/>
          </a:xfrm>
          <a:prstGeom prst="roundRect">
            <a:avLst>
              <a:gd name="adj" fmla="val 260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txBody>
          <a:bodyPr/>
          <a:lstStyle/>
          <a:p>
            <a:endParaRPr lang="ru-RU"/>
          </a:p>
        </p:txBody>
      </p:sp>
      <p:sp>
        <p:nvSpPr>
          <p:cNvPr id="4" name="Text 2"/>
          <p:cNvSpPr/>
          <p:nvPr/>
        </p:nvSpPr>
        <p:spPr>
          <a:xfrm>
            <a:off x="839033" y="2498884"/>
            <a:ext cx="98584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2504599" y="2334697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Фронтенд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504599" y="2737842"/>
            <a:ext cx="11170206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Пользовательский интерфейс, построенный на HTML, CSS и JavaScript, обеспечивает удобный доступ к каталогу товаров.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2411373" y="3213021"/>
            <a:ext cx="11473220" cy="11430"/>
          </a:xfrm>
          <a:prstGeom prst="roundRect">
            <a:avLst>
              <a:gd name="adj" fmla="val 244727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8" name="Shape 6"/>
          <p:cNvSpPr/>
          <p:nvPr/>
        </p:nvSpPr>
        <p:spPr>
          <a:xfrm>
            <a:off x="1123804" y="3333668"/>
            <a:ext cx="1190178" cy="1074301"/>
          </a:xfrm>
          <a:prstGeom prst="roundRect">
            <a:avLst>
              <a:gd name="adj" fmla="val 2604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txBody>
          <a:bodyPr/>
          <a:lstStyle/>
          <a:p>
            <a:endParaRPr lang="ru-RU"/>
          </a:p>
        </p:txBody>
      </p:sp>
      <p:sp>
        <p:nvSpPr>
          <p:cNvPr id="9" name="Text 7"/>
          <p:cNvSpPr/>
          <p:nvPr/>
        </p:nvSpPr>
        <p:spPr>
          <a:xfrm>
            <a:off x="839033" y="3666411"/>
            <a:ext cx="145256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4170283" y="3502223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Бэкенд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4170283" y="3905369"/>
            <a:ext cx="8838248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ASP.Net Framework обрабатывает запросы от фронтенда, взаимодействует с базой данных и API.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4077057" y="4380547"/>
            <a:ext cx="9807535" cy="11430"/>
          </a:xfrm>
          <a:prstGeom prst="roundRect">
            <a:avLst>
              <a:gd name="adj" fmla="val 244727"/>
            </a:avLst>
          </a:prstGeom>
          <a:solidFill>
            <a:srgbClr val="5E208E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3" name="Shape 11"/>
          <p:cNvSpPr/>
          <p:nvPr/>
        </p:nvSpPr>
        <p:spPr>
          <a:xfrm>
            <a:off x="652582" y="4483298"/>
            <a:ext cx="4996934" cy="1372553"/>
          </a:xfrm>
          <a:prstGeom prst="roundRect">
            <a:avLst>
              <a:gd name="adj" fmla="val 2038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4" name="Text 12"/>
          <p:cNvSpPr/>
          <p:nvPr/>
        </p:nvSpPr>
        <p:spPr>
          <a:xfrm>
            <a:off x="839033" y="4983123"/>
            <a:ext cx="144542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5835968" y="4669750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База данных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5835968" y="5072896"/>
            <a:ext cx="7955399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Хранит информацию о товарах РЖД, категориях, изображениях и других данных.  Может сохраняться в любом формате, для примера был взят exel.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5742742" y="5846326"/>
            <a:ext cx="8141851" cy="11430"/>
          </a:xfrm>
          <a:prstGeom prst="roundRect">
            <a:avLst>
              <a:gd name="adj" fmla="val 244727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8" name="Shape 16"/>
          <p:cNvSpPr/>
          <p:nvPr/>
        </p:nvSpPr>
        <p:spPr>
          <a:xfrm>
            <a:off x="652582" y="5949077"/>
            <a:ext cx="6662618" cy="1670804"/>
          </a:xfrm>
          <a:prstGeom prst="roundRect">
            <a:avLst>
              <a:gd name="adj" fmla="val 1674"/>
            </a:avLst>
          </a:prstGeom>
          <a:solidFill>
            <a:srgbClr val="1F7135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9" name="Text 17"/>
          <p:cNvSpPr/>
          <p:nvPr/>
        </p:nvSpPr>
        <p:spPr>
          <a:xfrm>
            <a:off x="839033" y="6597968"/>
            <a:ext cx="151924" cy="372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7501652" y="6135529"/>
            <a:ext cx="2331006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501652" y="6538674"/>
            <a:ext cx="6289715" cy="894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DaData и ChatGPT 3,5 turbo используются для автоматического распределения товаров по категориям. Поддерживается так же ручной выбор в удобном веб-интерфейсе.</a:t>
            </a:r>
            <a:endParaRPr lang="en-US" sz="1450" dirty="0"/>
          </a:p>
        </p:txBody>
      </p:sp>
      <p:pic>
        <p:nvPicPr>
          <p:cNvPr id="23" name="Рисунок 22" descr="Изображение выглядит как графическая вставка, Графика, символ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9C501F4B-CB74-5D3A-A476-9E9DDCC25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3145" y="3299780"/>
            <a:ext cx="2083912" cy="1224877"/>
          </a:xfrm>
          <a:prstGeom prst="rect">
            <a:avLst/>
          </a:prstGeom>
        </p:spPr>
      </p:pic>
      <p:pic>
        <p:nvPicPr>
          <p:cNvPr id="27" name="Рисунок 26" descr="Изображение выглядит как круг, логотип, дизайн, черно-белый&#10;&#10;Автоматически созданное описание">
            <a:extLst>
              <a:ext uri="{FF2B5EF4-FFF2-40B4-BE49-F238E27FC236}">
                <a16:creationId xmlns:a16="http://schemas.microsoft.com/office/drawing/2014/main" id="{1D81BEEF-7DAC-65D9-12CF-6AB2381713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711" b="92773" l="10000" r="90000">
                        <a14:foregroundMark x1="27000" y1="14844" x2="58556" y2="20898"/>
                        <a14:foregroundMark x1="58556" y1="20898" x2="68222" y2="17383"/>
                        <a14:foregroundMark x1="68222" y1="17383" x2="69889" y2="7031"/>
                        <a14:foregroundMark x1="69889" y1="7031" x2="31444" y2="7227"/>
                        <a14:foregroundMark x1="31444" y1="7227" x2="27556" y2="13477"/>
                        <a14:foregroundMark x1="39222" y1="5273" x2="57111" y2="3906"/>
                        <a14:foregroundMark x1="57111" y1="3906" x2="57444" y2="3906"/>
                        <a14:foregroundMark x1="31333" y1="42578" x2="48111" y2="40820"/>
                        <a14:foregroundMark x1="48111" y1="40820" x2="48111" y2="40820"/>
                        <a14:foregroundMark x1="50000" y1="42578" x2="28000" y2="47656"/>
                        <a14:foregroundMark x1="28000" y1="47656" x2="27778" y2="61328"/>
                        <a14:foregroundMark x1="30361" y1="78943" x2="30556" y2="80273"/>
                        <a14:foregroundMark x1="29722" y1="74584" x2="29813" y2="75206"/>
                        <a14:foregroundMark x1="27778" y1="61328" x2="29388" y2="72306"/>
                        <a14:foregroundMark x1="30556" y1="80273" x2="43778" y2="93164"/>
                        <a14:foregroundMark x1="43778" y1="93164" x2="61889" y2="92773"/>
                        <a14:foregroundMark x1="61889" y1="92773" x2="70667" y2="80078"/>
                        <a14:foregroundMark x1="70667" y1="80078" x2="72222" y2="62500"/>
                        <a14:foregroundMark x1="63617" y1="50781" x2="59889" y2="45703"/>
                        <a14:foregroundMark x1="72222" y1="62500" x2="65270" y2="53032"/>
                        <a14:foregroundMark x1="59889" y1="45703" x2="47667" y2="42969"/>
                        <a14:foregroundMark x1="68889" y1="41211" x2="70333" y2="50781"/>
                        <a14:foregroundMark x1="70333" y1="50781" x2="70000" y2="45117"/>
                        <a14:backgroundMark x1="23889" y1="24023" x2="49889" y2="33008"/>
                        <a14:backgroundMark x1="49889" y1="33008" x2="71222" y2="26367"/>
                        <a14:backgroundMark x1="71222" y1="26367" x2="72444" y2="25391"/>
                        <a14:backgroundMark x1="31556" y1="77344" x2="29778" y2="74805"/>
                        <a14:backgroundMark x1="30333" y1="75781" x2="29444" y2="77930"/>
                        <a14:backgroundMark x1="29778" y1="77930" x2="29778" y2="72461"/>
                        <a14:backgroundMark x1="64778" y1="50586" x2="64667" y2="54688"/>
                        <a14:backgroundMark x1="63333" y1="51172" x2="64778" y2="53711"/>
                        <a14:backgroundMark x1="64667" y1="51758" x2="63889" y2="505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305" y="4639226"/>
            <a:ext cx="1847176" cy="1050838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707DBE4-9C96-9B0A-C523-C9C1D5D40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4000" y1="22667" x2="21333" y2="50000"/>
                        <a14:foregroundMark x1="18000" y1="26000" x2="70667" y2="26000"/>
                        <a14:foregroundMark x1="70667" y1="26000" x2="73333" y2="60000"/>
                        <a14:foregroundMark x1="73333" y1="60000" x2="51333" y2="74000"/>
                        <a14:foregroundMark x1="51333" y1="74000" x2="24333" y2="48667"/>
                        <a14:foregroundMark x1="24333" y1="48667" x2="18333" y2="36333"/>
                        <a14:foregroundMark x1="16667" y1="32667" x2="32000" y2="81667"/>
                        <a14:foregroundMark x1="32000" y1="81667" x2="74333" y2="65333"/>
                        <a14:foregroundMark x1="74333" y1="65333" x2="47333" y2="33000"/>
                        <a14:foregroundMark x1="47333" y1="33000" x2="38667" y2="76667"/>
                        <a14:foregroundMark x1="38667" y1="76667" x2="57667" y2="75333"/>
                        <a14:foregroundMark x1="57667" y1="75333" x2="57667" y2="75333"/>
                        <a14:foregroundMark x1="35333" y1="31667" x2="41333" y2="51000"/>
                        <a14:foregroundMark x1="41333" y1="51000" x2="55333" y2="55333"/>
                        <a14:foregroundMark x1="60667" y1="51000" x2="67667" y2="69333"/>
                        <a14:foregroundMark x1="62333" y1="46667" x2="63333" y2="46000"/>
                        <a14:foregroundMark x1="64333" y1="45333" x2="65000" y2="43333"/>
                        <a14:foregroundMark x1="64333" y1="38667" x2="61333" y2="46333"/>
                        <a14:foregroundMark x1="29333" y1="43667" x2="37667" y2="43667"/>
                        <a14:foregroundMark x1="67667" y1="30667" x2="72000" y2="52333"/>
                        <a14:foregroundMark x1="72000" y1="52333" x2="70000" y2="64667"/>
                        <a14:foregroundMark x1="70333" y1="36667" x2="67333" y2="3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73" y="4513685"/>
            <a:ext cx="1269819" cy="126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33039D8D-14DE-570D-1794-AC6D4173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713" y="4397216"/>
            <a:ext cx="2412691" cy="137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cture background">
            <a:extLst>
              <a:ext uri="{FF2B5EF4-FFF2-40B4-BE49-F238E27FC236}">
                <a16:creationId xmlns:a16="http://schemas.microsoft.com/office/drawing/2014/main" id="{DE3A9D03-D79F-5BB2-EDAE-1489F9342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535" y="6299834"/>
            <a:ext cx="1745220" cy="117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icture background">
            <a:extLst>
              <a:ext uri="{FF2B5EF4-FFF2-40B4-BE49-F238E27FC236}">
                <a16:creationId xmlns:a16="http://schemas.microsoft.com/office/drawing/2014/main" id="{9FD87F0C-587A-C093-3DB5-EA9736312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07" y="5906718"/>
            <a:ext cx="1710862" cy="171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cture background">
            <a:extLst>
              <a:ext uri="{FF2B5EF4-FFF2-40B4-BE49-F238E27FC236}">
                <a16:creationId xmlns:a16="http://schemas.microsoft.com/office/drawing/2014/main" id="{CBBF10D0-87DE-EB8A-1BC5-4F5066BE0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264" y="5825188"/>
            <a:ext cx="2417230" cy="187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Интеграция с бд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Доступ к данным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Веб-приложение получает доступ к актуальной информации о товарах, включая их характеристики, цены и наличие при внедрении соответствующей бд.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Синхронизация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Обеспечивается возможность синхронизации данных между веб-приложением и базой данных, гарантируя актуальность информации для пользователей.</a:t>
            </a:r>
            <a:endParaRPr lang="en-US" sz="1750" dirty="0"/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9717" y="599956"/>
            <a:ext cx="7964567" cy="1579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Алгоритм автоматического распределения товаров по категориям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830937" y="2432090"/>
            <a:ext cx="22860" cy="5197435"/>
          </a:xfrm>
          <a:prstGeom prst="roundRect">
            <a:avLst>
              <a:gd name="adj" fmla="val 11056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5" name="Shape 2"/>
          <p:cNvSpPr/>
          <p:nvPr/>
        </p:nvSpPr>
        <p:spPr>
          <a:xfrm>
            <a:off x="1009055" y="2799755"/>
            <a:ext cx="589717" cy="22860"/>
          </a:xfrm>
          <a:prstGeom prst="roundRect">
            <a:avLst>
              <a:gd name="adj" fmla="val 11056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6" name="Shape 3"/>
          <p:cNvSpPr/>
          <p:nvPr/>
        </p:nvSpPr>
        <p:spPr>
          <a:xfrm>
            <a:off x="652820" y="2621637"/>
            <a:ext cx="379095" cy="37909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7" name="Text 4"/>
          <p:cNvSpPr/>
          <p:nvPr/>
        </p:nvSpPr>
        <p:spPr>
          <a:xfrm>
            <a:off x="788908" y="2684740"/>
            <a:ext cx="10691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769031" y="2600563"/>
            <a:ext cx="2106216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Получение данных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769031" y="2964894"/>
            <a:ext cx="6785253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Информация о товарах РЖД поступает из базы данных, файла или ввода.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09055" y="3939064"/>
            <a:ext cx="589717" cy="22860"/>
          </a:xfrm>
          <a:prstGeom prst="roundRect">
            <a:avLst>
              <a:gd name="adj" fmla="val 11056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1" name="Shape 8"/>
          <p:cNvSpPr/>
          <p:nvPr/>
        </p:nvSpPr>
        <p:spPr>
          <a:xfrm>
            <a:off x="652820" y="3760946"/>
            <a:ext cx="379095" cy="37909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2" name="Text 9"/>
          <p:cNvSpPr/>
          <p:nvPr/>
        </p:nvSpPr>
        <p:spPr>
          <a:xfrm>
            <a:off x="763548" y="3824049"/>
            <a:ext cx="157520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1769031" y="3739872"/>
            <a:ext cx="2106216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Обработка API 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769031" y="4104203"/>
            <a:ext cx="6785253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анализирует информацию о товарах и предоставляет предварительную категоризацию.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09055" y="5347930"/>
            <a:ext cx="589717" cy="22860"/>
          </a:xfrm>
          <a:prstGeom prst="roundRect">
            <a:avLst>
              <a:gd name="adj" fmla="val 11056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6" name="Shape 13"/>
          <p:cNvSpPr/>
          <p:nvPr/>
        </p:nvSpPr>
        <p:spPr>
          <a:xfrm>
            <a:off x="652820" y="5169813"/>
            <a:ext cx="379095" cy="37909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17" name="Text 14"/>
          <p:cNvSpPr/>
          <p:nvPr/>
        </p:nvSpPr>
        <p:spPr>
          <a:xfrm>
            <a:off x="764024" y="5232916"/>
            <a:ext cx="156686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769031" y="5148739"/>
            <a:ext cx="2752487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Анализ ChatGPT 3,5 turbo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1769031" y="5513070"/>
            <a:ext cx="6785253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ChatGPT 3,5 turbo использует машинное обучение для уточнения и оптимизации категоризации.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09055" y="6756797"/>
            <a:ext cx="589717" cy="22860"/>
          </a:xfrm>
          <a:prstGeom prst="roundRect">
            <a:avLst>
              <a:gd name="adj" fmla="val 11056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1" name="Shape 18"/>
          <p:cNvSpPr/>
          <p:nvPr/>
        </p:nvSpPr>
        <p:spPr>
          <a:xfrm>
            <a:off x="652820" y="6578679"/>
            <a:ext cx="379095" cy="379095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ru-RU"/>
          </a:p>
        </p:txBody>
      </p:sp>
      <p:sp>
        <p:nvSpPr>
          <p:cNvPr id="22" name="Text 19"/>
          <p:cNvSpPr/>
          <p:nvPr/>
        </p:nvSpPr>
        <p:spPr>
          <a:xfrm>
            <a:off x="759976" y="6641783"/>
            <a:ext cx="16478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3" name="Text 20"/>
          <p:cNvSpPr/>
          <p:nvPr/>
        </p:nvSpPr>
        <p:spPr>
          <a:xfrm>
            <a:off x="1769031" y="6557605"/>
            <a:ext cx="2429589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Сохранение результата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1769031" y="6921937"/>
            <a:ext cx="6785253" cy="5391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Категоризированные товары сохраняются в базе данных для дальнейшего использования.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5762" y="616744"/>
            <a:ext cx="7925276" cy="1088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Перспективы развития и масштабирования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095762" y="2053114"/>
            <a:ext cx="7925276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4500" dirty="0"/>
          </a:p>
        </p:txBody>
      </p:sp>
      <p:sp>
        <p:nvSpPr>
          <p:cNvPr id="5" name="Text 2"/>
          <p:cNvSpPr/>
          <p:nvPr/>
        </p:nvSpPr>
        <p:spPr>
          <a:xfrm>
            <a:off x="8275558" y="2845118"/>
            <a:ext cx="3565684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Интеграция с другими системами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095762" y="3221593"/>
            <a:ext cx="7925276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Расширение возможностей веб-приложения за счет интеграции с другими системами.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095762" y="4109442"/>
            <a:ext cx="7925276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4500" dirty="0"/>
          </a:p>
        </p:txBody>
      </p:sp>
      <p:sp>
        <p:nvSpPr>
          <p:cNvPr id="8" name="Text 5"/>
          <p:cNvSpPr/>
          <p:nvPr/>
        </p:nvSpPr>
        <p:spPr>
          <a:xfrm>
            <a:off x="8970169" y="4901446"/>
            <a:ext cx="2176343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Новые функции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095762" y="5277922"/>
            <a:ext cx="7925276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Добавление новых функций, например, персонализированных рекомендаций.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095762" y="6165771"/>
            <a:ext cx="7925276" cy="574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4500" dirty="0"/>
          </a:p>
        </p:txBody>
      </p:sp>
      <p:sp>
        <p:nvSpPr>
          <p:cNvPr id="11" name="Text 8"/>
          <p:cNvSpPr/>
          <p:nvPr/>
        </p:nvSpPr>
        <p:spPr>
          <a:xfrm>
            <a:off x="8744545" y="6957774"/>
            <a:ext cx="2627709" cy="272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Мобильное приложение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095762" y="7334250"/>
            <a:ext cx="7925276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Разработка мобильного приложения для удобного доступа к каталогу товаров с устройств.</a:t>
            </a:r>
            <a:endParaRPr lang="en-US" sz="135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О нас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9846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Максим Подорожный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Ведущий фронтенд-разработчик, обладающий богатым опытом в создании высококачественных и современных веб-интерфейсов.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Максим Эрденко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Опытный бэкенд-разработчик, отвечающий за разработку серверной части приложения и интеграцию с базами данных.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Николай Свирин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Специалист по аналитике данных, отвечающий за разработку теоретической основы алгоритмов категоризации товаров.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563</Words>
  <Application>Microsoft Office PowerPoint</Application>
  <PresentationFormat>Произвольный</PresentationFormat>
  <Paragraphs>96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Sora Medium</vt:lpstr>
      <vt:lpstr>Noto Sans TC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Макс Эрденко</cp:lastModifiedBy>
  <cp:revision>3</cp:revision>
  <dcterms:created xsi:type="dcterms:W3CDTF">2024-10-13T07:00:58Z</dcterms:created>
  <dcterms:modified xsi:type="dcterms:W3CDTF">2024-10-13T07:40:04Z</dcterms:modified>
</cp:coreProperties>
</file>